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912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66" r:id="rId4"/>
    <p:sldId id="267" r:id="rId5"/>
    <p:sldId id="261" r:id="rId6"/>
    <p:sldId id="262" r:id="rId7"/>
    <p:sldId id="263" r:id="rId8"/>
    <p:sldId id="269" r:id="rId9"/>
    <p:sldId id="270" r:id="rId10"/>
    <p:sldId id="268" r:id="rId11"/>
    <p:sldId id="264" r:id="rId12"/>
    <p:sldId id="271" r:id="rId13"/>
    <p:sldId id="265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E5DF"/>
    <a:srgbClr val="FFF983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8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18D37-C157-404A-B7CC-8D0F058BBA34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6F2196-C1BD-4744-92FA-008DE00684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86332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FA003E-F50D-7742-B9AC-27050BCDC38D}" type="datetimeFigureOut">
              <a:rPr kumimoji="1" lang="ja-JP" altLang="en-US" smtClean="0"/>
              <a:t>16/10/26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44D54-B6C1-FC43-B950-791A10A8BD4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9754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51D7A-02E3-6340-9B46-4BF1BE00BBB1}" type="datetime4">
              <a:rPr lang="ja-JP" altLang="en-US" smtClean="0"/>
              <a:t>2016年 10月 26日 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F9788-C5F5-3841-B9FD-A26BFA4616AD}" type="datetime4">
              <a:rPr lang="ja-JP" altLang="en-US" smtClean="0"/>
              <a:t>2016年 10月 26日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6D11-C681-844C-8AFD-B4FCC18B0657}" type="datetime4">
              <a:rPr lang="ja-JP" altLang="en-US" smtClean="0"/>
              <a:t>2016年 10月 26日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3044-CCE9-A541-A76B-E6A5CB7B427B}" type="datetime4">
              <a:rPr lang="ja-JP" altLang="en-US" smtClean="0"/>
              <a:t>2016年 10月 26日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E498D-65B2-9041-9E25-C2550028D107}" type="datetime4">
              <a:rPr lang="ja-JP" altLang="en-US" smtClean="0"/>
              <a:t>2016年 10月 26日 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5D993-0ACF-4941-BC9B-EAF056AA0262}" type="datetime4">
              <a:rPr lang="ja-JP" altLang="en-US" smtClean="0"/>
              <a:t>2016年 10月 26日 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E7591-058A-5040-B0A0-387200A484CC}" type="datetime4">
              <a:rPr lang="ja-JP" altLang="en-US" smtClean="0"/>
              <a:t>2016年 10月 26日 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A2279-9B4B-A04A-B974-E591C907FF5F}" type="datetime4">
              <a:rPr lang="ja-JP" altLang="en-US" smtClean="0"/>
              <a:t>2016年 10月 26日 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CD96-5670-CC4F-AA69-44F09E8F23B7}" type="datetime4">
              <a:rPr lang="ja-JP" altLang="en-US" smtClean="0"/>
              <a:t>2016年 10月 26日 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D49D0-009C-ED4F-8983-8A30204B14C2}" type="datetime4">
              <a:rPr lang="ja-JP" altLang="en-US" smtClean="0"/>
              <a:t>2016年 10月 26日 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14481-E5C0-9442-8191-EFB0105F3ADE}" type="datetime4">
              <a:rPr lang="ja-JP" altLang="en-US" smtClean="0"/>
              <a:t>2016年 10月 26日 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4077B789-5004-6E42-A4FA-53BEF06A93A5}" type="datetime4">
              <a:rPr lang="ja-JP" altLang="en-US" smtClean="0"/>
              <a:t>2016年 10月 26日 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kumimoji="1"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kumimoji="1"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sz="4400" dirty="0" smtClean="0"/>
              <a:t>『</a:t>
            </a:r>
            <a:r>
              <a:rPr lang="en-US" altLang="ja-JP" sz="4400" dirty="0" smtClean="0">
                <a:latin typeface="Tahoma"/>
                <a:cs typeface="Tahoma"/>
              </a:rPr>
              <a:t>CITY</a:t>
            </a:r>
            <a:r>
              <a:rPr kumimoji="1" lang="en-US" altLang="ja-JP" sz="4400" dirty="0" smtClean="0">
                <a:latin typeface="Tahoma"/>
                <a:cs typeface="Tahoma"/>
              </a:rPr>
              <a:t> gift</a:t>
            </a:r>
            <a:r>
              <a:rPr kumimoji="1" lang="en-US" altLang="ja-JP" sz="4400" dirty="0" smtClean="0"/>
              <a:t>』</a:t>
            </a:r>
            <a:br>
              <a:rPr kumimoji="1" lang="en-US" altLang="ja-JP" sz="4400" dirty="0" smtClean="0"/>
            </a:br>
            <a:r>
              <a:rPr lang="en-US" altLang="ja-JP" sz="4000" dirty="0" smtClean="0"/>
              <a:t>~</a:t>
            </a:r>
            <a:r>
              <a:rPr lang="en-US" altLang="ja-JP" sz="4000" dirty="0" err="1" smtClean="0">
                <a:latin typeface="Tahoma"/>
                <a:cs typeface="Tahoma"/>
              </a:rPr>
              <a:t>cIty</a:t>
            </a:r>
            <a:r>
              <a:rPr lang="en-US" altLang="ja-JP" sz="4000" dirty="0" smtClean="0">
                <a:latin typeface="Tahoma"/>
                <a:cs typeface="Tahoma"/>
              </a:rPr>
              <a:t> BOYS&amp;GIRLS</a:t>
            </a:r>
            <a:r>
              <a:rPr lang="ja-JP" altLang="en-US" sz="4000" dirty="0" smtClean="0"/>
              <a:t>への贈り物</a:t>
            </a:r>
            <a:r>
              <a:rPr lang="en-US" altLang="ja-JP" sz="4000" dirty="0" smtClean="0"/>
              <a:t>~</a:t>
            </a:r>
            <a:br>
              <a:rPr lang="en-US" altLang="ja-JP" sz="4000" dirty="0" smtClean="0"/>
            </a:br>
            <a:r>
              <a:rPr lang="en-US" altLang="ja-JP" sz="4000" dirty="0" smtClean="0"/>
              <a:t>(</a:t>
            </a:r>
            <a:r>
              <a:rPr lang="ja-JP" altLang="en-US" sz="4000" dirty="0" smtClean="0"/>
              <a:t>街のキュレーションサービス</a:t>
            </a:r>
            <a:r>
              <a:rPr lang="en-US" altLang="ja-JP" sz="4000" dirty="0" smtClean="0"/>
              <a:t>)</a:t>
            </a:r>
            <a:endParaRPr kumimoji="1" lang="ja-JP" altLang="en-US" sz="44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457200" y="4800599"/>
            <a:ext cx="6858000" cy="1131899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 dirty="0" smtClean="0"/>
              <a:t>G’s </a:t>
            </a:r>
            <a:r>
              <a:rPr lang="ja-JP" altLang="en-US" dirty="0" smtClean="0"/>
              <a:t>卒業制作</a:t>
            </a:r>
            <a:endParaRPr lang="en-US" altLang="ja-JP" dirty="0" smtClean="0"/>
          </a:p>
          <a:p>
            <a:r>
              <a:rPr kumimoji="1" lang="ja-JP" altLang="en-US" dirty="0" smtClean="0"/>
              <a:t>学籍番号</a:t>
            </a:r>
            <a:r>
              <a:rPr kumimoji="1" lang="en-US" altLang="ja-JP" dirty="0" smtClean="0"/>
              <a:t>: 35</a:t>
            </a:r>
            <a:endParaRPr kumimoji="1" lang="en-US" altLang="ja-JP" dirty="0" smtClean="0"/>
          </a:p>
          <a:p>
            <a:r>
              <a:rPr lang="ja-JP" altLang="en-US" dirty="0" smtClean="0"/>
              <a:t>氏名</a:t>
            </a:r>
            <a:r>
              <a:rPr lang="en-US" altLang="ja-JP" dirty="0" smtClean="0"/>
              <a:t>:</a:t>
            </a:r>
            <a:r>
              <a:rPr lang="ja-JP" altLang="en-US" dirty="0" smtClean="0"/>
              <a:t>中村優太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57710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円/楕円 26"/>
          <p:cNvSpPr/>
          <p:nvPr/>
        </p:nvSpPr>
        <p:spPr>
          <a:xfrm>
            <a:off x="6598084" y="4693335"/>
            <a:ext cx="1206532" cy="1177206"/>
          </a:xfrm>
          <a:prstGeom prst="ellipse">
            <a:avLst/>
          </a:prstGeom>
          <a:solidFill>
            <a:srgbClr val="4EE5DF">
              <a:alpha val="89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ハート 8"/>
          <p:cNvSpPr/>
          <p:nvPr/>
        </p:nvSpPr>
        <p:spPr>
          <a:xfrm>
            <a:off x="3529965" y="1551463"/>
            <a:ext cx="2123323" cy="1517977"/>
          </a:xfrm>
          <a:prstGeom prst="heart">
            <a:avLst/>
          </a:prstGeom>
          <a:solidFill>
            <a:schemeClr val="tx2">
              <a:lumMod val="20000"/>
              <a:lumOff val="80000"/>
              <a:alpha val="4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ja-JP" altLang="en-US" dirty="0" smtClean="0"/>
              <a:t>サービス概要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366983" y="1874229"/>
            <a:ext cx="2410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“</a:t>
            </a:r>
            <a:r>
              <a:rPr kumimoji="1" lang="ja-JP" altLang="en-US" sz="3200" dirty="0" smtClean="0"/>
              <a:t>C</a:t>
            </a:r>
            <a:r>
              <a:rPr kumimoji="1" lang="en-US" altLang="ja-JP" sz="3200" dirty="0" smtClean="0"/>
              <a:t>ITY</a:t>
            </a:r>
            <a:r>
              <a:rPr kumimoji="1" lang="ja-JP" altLang="en-US" sz="3200" dirty="0" smtClean="0"/>
              <a:t> </a:t>
            </a:r>
            <a:r>
              <a:rPr kumimoji="1" lang="en-US" altLang="ja-JP" sz="3200" dirty="0" smtClean="0"/>
              <a:t>GIFT”</a:t>
            </a:r>
            <a:endParaRPr kumimoji="1" lang="ja-JP" altLang="en-US" sz="3200" dirty="0"/>
          </a:p>
        </p:txBody>
      </p:sp>
      <p:grpSp>
        <p:nvGrpSpPr>
          <p:cNvPr id="6" name="図形グループ 5"/>
          <p:cNvGrpSpPr/>
          <p:nvPr/>
        </p:nvGrpSpPr>
        <p:grpSpPr>
          <a:xfrm>
            <a:off x="1270063" y="3069440"/>
            <a:ext cx="1719220" cy="662626"/>
            <a:chOff x="1564335" y="2850079"/>
            <a:chExt cx="1719220" cy="662626"/>
          </a:xfrm>
        </p:grpSpPr>
        <p:sp>
          <p:nvSpPr>
            <p:cNvPr id="5" name="正方形/長方形 4"/>
            <p:cNvSpPr/>
            <p:nvPr/>
          </p:nvSpPr>
          <p:spPr>
            <a:xfrm>
              <a:off x="1564335" y="2850079"/>
              <a:ext cx="1719220" cy="662626"/>
            </a:xfrm>
            <a:prstGeom prst="rect">
              <a:avLst/>
            </a:prstGeom>
            <a:solidFill>
              <a:srgbClr val="BAC5DF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1789594" y="2919782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検索者</a:t>
              </a:r>
              <a:endParaRPr kumimoji="1" lang="ja-JP" altLang="en-US" sz="2800" dirty="0"/>
            </a:p>
          </p:txBody>
        </p:sp>
      </p:grpSp>
      <p:grpSp>
        <p:nvGrpSpPr>
          <p:cNvPr id="17" name="図形グループ 16"/>
          <p:cNvGrpSpPr/>
          <p:nvPr/>
        </p:nvGrpSpPr>
        <p:grpSpPr>
          <a:xfrm>
            <a:off x="1270063" y="4974904"/>
            <a:ext cx="1719220" cy="662626"/>
            <a:chOff x="1564335" y="2850079"/>
            <a:chExt cx="1719220" cy="662626"/>
          </a:xfrm>
        </p:grpSpPr>
        <p:sp>
          <p:nvSpPr>
            <p:cNvPr id="18" name="正方形/長方形 17"/>
            <p:cNvSpPr/>
            <p:nvPr/>
          </p:nvSpPr>
          <p:spPr>
            <a:xfrm>
              <a:off x="1564335" y="2850079"/>
              <a:ext cx="1719220" cy="66262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1789594" y="2919782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投稿者</a:t>
              </a:r>
              <a:endParaRPr kumimoji="1" lang="ja-JP" altLang="en-US" sz="2800" dirty="0"/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270063" y="3766074"/>
            <a:ext cx="20185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街を検索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素敵な街を発見</a:t>
            </a:r>
            <a:endParaRPr kumimoji="1" lang="ja-JP" altLang="en-US" dirty="0"/>
          </a:p>
        </p:txBody>
      </p:sp>
      <p:sp>
        <p:nvSpPr>
          <p:cNvPr id="12" name="右矢印 11"/>
          <p:cNvSpPr/>
          <p:nvPr/>
        </p:nvSpPr>
        <p:spPr>
          <a:xfrm>
            <a:off x="4150205" y="3498421"/>
            <a:ext cx="882842" cy="53530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1" name="図形グループ 20"/>
          <p:cNvGrpSpPr/>
          <p:nvPr/>
        </p:nvGrpSpPr>
        <p:grpSpPr>
          <a:xfrm>
            <a:off x="6085396" y="3069440"/>
            <a:ext cx="1719220" cy="662626"/>
            <a:chOff x="1564335" y="2850079"/>
            <a:chExt cx="1719220" cy="662626"/>
          </a:xfrm>
        </p:grpSpPr>
        <p:sp>
          <p:nvSpPr>
            <p:cNvPr id="22" name="正方形/長方形 21"/>
            <p:cNvSpPr/>
            <p:nvPr/>
          </p:nvSpPr>
          <p:spPr>
            <a:xfrm>
              <a:off x="1564335" y="2850079"/>
              <a:ext cx="1719220" cy="662626"/>
            </a:xfrm>
            <a:prstGeom prst="rect">
              <a:avLst/>
            </a:prstGeom>
            <a:solidFill>
              <a:srgbClr val="FFF4CA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テキスト ボックス 22"/>
            <p:cNvSpPr txBox="1"/>
            <p:nvPr/>
          </p:nvSpPr>
          <p:spPr>
            <a:xfrm>
              <a:off x="1789594" y="2919782"/>
              <a:ext cx="12057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街歩き</a:t>
              </a:r>
              <a:endParaRPr kumimoji="1" lang="en-US" altLang="ja-JP" sz="2800" dirty="0" smtClean="0"/>
            </a:p>
          </p:txBody>
        </p:sp>
      </p:grpSp>
      <p:sp>
        <p:nvSpPr>
          <p:cNvPr id="24" name="右矢印 23"/>
          <p:cNvSpPr/>
          <p:nvPr/>
        </p:nvSpPr>
        <p:spPr>
          <a:xfrm rot="10800000">
            <a:off x="4150205" y="5012326"/>
            <a:ext cx="882842" cy="53530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6085396" y="3764100"/>
            <a:ext cx="19415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街を実際に歩く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何回か通う</a:t>
            </a:r>
            <a:endParaRPr kumimoji="1" lang="en-US" altLang="ja-JP" dirty="0" smtClean="0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6085396" y="4956634"/>
            <a:ext cx="2236510" cy="646331"/>
          </a:xfrm>
          <a:prstGeom prst="rect">
            <a:avLst/>
          </a:prstGeom>
          <a:solidFill>
            <a:schemeClr val="bg1">
              <a:alpha val="68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街が好きになる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マイプランをシェア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257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528096" cy="1371600"/>
          </a:xfrm>
        </p:spPr>
        <p:txBody>
          <a:bodyPr/>
          <a:lstStyle/>
          <a:p>
            <a:r>
              <a:rPr kumimoji="1" lang="ja-JP" altLang="en-US" dirty="0" smtClean="0"/>
              <a:t>競合サービス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192" y="2232995"/>
            <a:ext cx="1397000" cy="1803400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1393945" y="169747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雑誌の東京特集</a:t>
            </a:r>
            <a:endParaRPr kumimoji="1" lang="ja-JP" altLang="en-US" dirty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808" y="2128764"/>
            <a:ext cx="3143923" cy="1511963"/>
          </a:xfrm>
          <a:prstGeom prst="rect">
            <a:avLst/>
          </a:prstGeom>
        </p:spPr>
      </p:pic>
      <p:sp>
        <p:nvSpPr>
          <p:cNvPr id="12" name="テキスト ボックス 11"/>
          <p:cNvSpPr txBox="1"/>
          <p:nvPr/>
        </p:nvSpPr>
        <p:spPr>
          <a:xfrm>
            <a:off x="5113258" y="1712962"/>
            <a:ext cx="1603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アド街ック天国</a:t>
            </a:r>
            <a:endParaRPr kumimoji="1" lang="ja-JP" altLang="en-US" dirty="0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1406" y="4188800"/>
            <a:ext cx="2247380" cy="2098875"/>
          </a:xfrm>
          <a:prstGeom prst="rect">
            <a:avLst/>
          </a:prstGeom>
        </p:spPr>
      </p:pic>
      <p:sp>
        <p:nvSpPr>
          <p:cNvPr id="14" name="テキスト ボックス 13"/>
          <p:cNvSpPr txBox="1"/>
          <p:nvPr/>
        </p:nvSpPr>
        <p:spPr>
          <a:xfrm>
            <a:off x="6353716" y="3819468"/>
            <a:ext cx="1302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街歩き紹介</a:t>
            </a:r>
            <a:endParaRPr kumimoji="1" lang="ja-JP" altLang="en-US" dirty="0"/>
          </a:p>
        </p:txBody>
      </p:sp>
      <p:pic>
        <p:nvPicPr>
          <p:cNvPr id="15" name="図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3047" y="4875035"/>
            <a:ext cx="4249646" cy="995885"/>
          </a:xfrm>
          <a:prstGeom prst="rect">
            <a:avLst/>
          </a:prstGeom>
        </p:spPr>
      </p:pic>
      <p:sp>
        <p:nvSpPr>
          <p:cNvPr id="16" name="テキスト ボックス 15"/>
          <p:cNvSpPr txBox="1"/>
          <p:nvPr/>
        </p:nvSpPr>
        <p:spPr>
          <a:xfrm>
            <a:off x="2543058" y="4505703"/>
            <a:ext cx="195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個人の紹介ブログ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75153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右矢印 5"/>
          <p:cNvSpPr/>
          <p:nvPr/>
        </p:nvSpPr>
        <p:spPr>
          <a:xfrm rot="1310365">
            <a:off x="2617475" y="2455422"/>
            <a:ext cx="1187449" cy="66605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528096" cy="1371600"/>
          </a:xfrm>
        </p:spPr>
        <p:txBody>
          <a:bodyPr/>
          <a:lstStyle/>
          <a:p>
            <a:r>
              <a:rPr lang="ja-JP" altLang="en-US" dirty="0" smtClean="0"/>
              <a:t>ビジネスモデル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197797" y="2258454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閲覧広告</a:t>
            </a:r>
            <a:endParaRPr kumimoji="1" lang="ja-JP" altLang="en-US" sz="2400" dirty="0"/>
          </a:p>
        </p:txBody>
      </p:sp>
      <p:sp>
        <p:nvSpPr>
          <p:cNvPr id="8" name="ハート 7"/>
          <p:cNvSpPr/>
          <p:nvPr/>
        </p:nvSpPr>
        <p:spPr>
          <a:xfrm>
            <a:off x="3529965" y="3021973"/>
            <a:ext cx="2123323" cy="1517977"/>
          </a:xfrm>
          <a:prstGeom prst="heart">
            <a:avLst/>
          </a:prstGeom>
          <a:solidFill>
            <a:schemeClr val="tx2">
              <a:lumMod val="20000"/>
              <a:lumOff val="80000"/>
              <a:alpha val="4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366983" y="3344739"/>
            <a:ext cx="2410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“</a:t>
            </a:r>
            <a:r>
              <a:rPr kumimoji="1" lang="ja-JP" altLang="en-US" sz="3200" dirty="0" smtClean="0"/>
              <a:t>C</a:t>
            </a:r>
            <a:r>
              <a:rPr kumimoji="1" lang="en-US" altLang="ja-JP" sz="3200" dirty="0" smtClean="0"/>
              <a:t>ITY</a:t>
            </a:r>
            <a:r>
              <a:rPr kumimoji="1" lang="ja-JP" altLang="en-US" sz="3200" dirty="0" smtClean="0"/>
              <a:t> </a:t>
            </a:r>
            <a:r>
              <a:rPr kumimoji="1" lang="en-US" altLang="ja-JP" sz="3200" dirty="0" smtClean="0"/>
              <a:t>GIFT”</a:t>
            </a:r>
            <a:endParaRPr kumimoji="1" lang="ja-JP" altLang="en-US" sz="32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840737" y="3260789"/>
            <a:ext cx="1645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投稿者にも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一部還元</a:t>
            </a:r>
            <a:endParaRPr kumimoji="1" lang="ja-JP" altLang="en-US" sz="24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857050" y="4713297"/>
            <a:ext cx="21154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コンテンツ広告</a:t>
            </a:r>
            <a:endParaRPr kumimoji="1" lang="ja-JP" altLang="en-US" sz="2400" dirty="0"/>
          </a:p>
        </p:txBody>
      </p:sp>
      <p:sp>
        <p:nvSpPr>
          <p:cNvPr id="14" name="右矢印 13"/>
          <p:cNvSpPr/>
          <p:nvPr/>
        </p:nvSpPr>
        <p:spPr>
          <a:xfrm rot="21159040">
            <a:off x="2573921" y="4004001"/>
            <a:ext cx="1187449" cy="66605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右矢印 14"/>
          <p:cNvSpPr/>
          <p:nvPr/>
        </p:nvSpPr>
        <p:spPr>
          <a:xfrm>
            <a:off x="5791669" y="3315434"/>
            <a:ext cx="988344" cy="66605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9415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528096" cy="1371600"/>
          </a:xfrm>
        </p:spPr>
        <p:txBody>
          <a:bodyPr/>
          <a:lstStyle/>
          <a:p>
            <a:r>
              <a:rPr kumimoji="1" lang="ja-JP" altLang="en-US" dirty="0" smtClean="0"/>
              <a:t>サービスの広がり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457200" y="1879375"/>
            <a:ext cx="7622600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sz="2800" dirty="0" smtClean="0"/>
              <a:t>クックパッドのようにランキング課金など、、</a:t>
            </a:r>
            <a:endParaRPr kumimoji="1" lang="en-US" altLang="ja-JP" sz="2800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sz="2800" dirty="0" smtClean="0"/>
              <a:t>個人としては、どこかの街とコラボレーションして</a:t>
            </a:r>
            <a:r>
              <a:rPr kumimoji="1" lang="en-US" altLang="ja-JP" sz="2800" dirty="0" smtClean="0"/>
              <a:t/>
            </a:r>
            <a:br>
              <a:rPr kumimoji="1" lang="en-US" altLang="ja-JP" sz="2800" dirty="0" smtClean="0"/>
            </a:br>
            <a:r>
              <a:rPr kumimoji="1" lang="ja-JP" altLang="en-US" sz="2800" dirty="0" smtClean="0"/>
              <a:t>プランなどを作成できる形に進めていきたい。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32175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kumimoji="1" lang="ja-JP" altLang="en-US" dirty="0" smtClean="0"/>
              <a:t>自己紹介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457200" y="1879375"/>
            <a:ext cx="769954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en-US" altLang="ja-JP" sz="2800" dirty="0" smtClean="0"/>
              <a:t>1993</a:t>
            </a:r>
            <a:r>
              <a:rPr kumimoji="1" lang="ja-JP" altLang="en-US" sz="2800" dirty="0" smtClean="0"/>
              <a:t>年</a:t>
            </a:r>
            <a:r>
              <a:rPr kumimoji="1" lang="en-US" altLang="ja-JP" sz="2800" dirty="0" smtClean="0"/>
              <a:t>3</a:t>
            </a:r>
            <a:r>
              <a:rPr kumimoji="1" lang="ja-JP" altLang="en-US" sz="2800" dirty="0" smtClean="0"/>
              <a:t>月</a:t>
            </a:r>
            <a:r>
              <a:rPr kumimoji="1" lang="en-US" altLang="ja-JP" sz="2800" dirty="0" smtClean="0"/>
              <a:t>4</a:t>
            </a:r>
            <a:r>
              <a:rPr kumimoji="1" lang="ja-JP" altLang="en-US" sz="2800" dirty="0" smtClean="0"/>
              <a:t>日生まれ、東京出身</a:t>
            </a:r>
            <a:r>
              <a:rPr kumimoji="1" lang="en-US" altLang="ja-JP" sz="2800" dirty="0" smtClean="0"/>
              <a:t>(</a:t>
            </a:r>
            <a:r>
              <a:rPr kumimoji="1" lang="ja-JP" altLang="en-US" sz="2800" dirty="0" smtClean="0"/>
              <a:t>サッカー好き</a:t>
            </a:r>
            <a:r>
              <a:rPr kumimoji="1" lang="en-US" altLang="ja-JP" sz="2800" dirty="0" smtClean="0"/>
              <a:t>)</a:t>
            </a:r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sz="2800" dirty="0" smtClean="0"/>
              <a:t>大学時代は経済学部、都市経済学・財政学選考</a:t>
            </a:r>
            <a:endParaRPr kumimoji="1" lang="en-US" altLang="ja-JP" sz="2800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en-US" altLang="ja-JP" sz="2800" dirty="0" smtClean="0"/>
              <a:t>4</a:t>
            </a:r>
            <a:r>
              <a:rPr kumimoji="1" lang="ja-JP" altLang="en-US" sz="2800" dirty="0" smtClean="0"/>
              <a:t>年生の最後はインドの</a:t>
            </a:r>
            <a:r>
              <a:rPr kumimoji="1" lang="en-US" altLang="ja-JP" sz="2800" dirty="0" smtClean="0"/>
              <a:t>IT</a:t>
            </a:r>
            <a:r>
              <a:rPr kumimoji="1" lang="ja-JP" altLang="en-US" sz="2800" dirty="0" smtClean="0"/>
              <a:t>ベンチャーで活動</a:t>
            </a:r>
            <a:endParaRPr kumimoji="1" lang="en-US" altLang="ja-JP" sz="2800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sz="2800" dirty="0" smtClean="0"/>
              <a:t>現在はキヤノンで社会人</a:t>
            </a:r>
            <a:r>
              <a:rPr kumimoji="1" lang="en-US" altLang="ja-JP" sz="2800" dirty="0" smtClean="0"/>
              <a:t>2</a:t>
            </a:r>
            <a:r>
              <a:rPr kumimoji="1" lang="ja-JP" altLang="en-US" sz="2800" dirty="0" smtClean="0"/>
              <a:t>年目</a:t>
            </a:r>
            <a:r>
              <a:rPr kumimoji="1" lang="en-US" altLang="ja-JP" sz="2800" dirty="0" smtClean="0"/>
              <a:t/>
            </a:r>
            <a:br>
              <a:rPr kumimoji="1" lang="en-US" altLang="ja-JP" sz="2800" dirty="0" smtClean="0"/>
            </a:br>
            <a:r>
              <a:rPr kumimoji="1" lang="en-US" altLang="ja-JP" sz="2800" dirty="0" smtClean="0"/>
              <a:t>(Printer</a:t>
            </a:r>
            <a:r>
              <a:rPr kumimoji="1" lang="ja-JP" altLang="en-US" sz="2800" dirty="0" smtClean="0"/>
              <a:t>の</a:t>
            </a:r>
            <a:r>
              <a:rPr kumimoji="1" lang="en-US" altLang="ja-JP" sz="2800" dirty="0" smtClean="0"/>
              <a:t>SCM/</a:t>
            </a:r>
            <a:r>
              <a:rPr kumimoji="1" lang="ja-JP" altLang="en-US" sz="2800" dirty="0" smtClean="0"/>
              <a:t>物流担当</a:t>
            </a:r>
            <a:r>
              <a:rPr kumimoji="1" lang="en-US" altLang="ja-JP" sz="2800" dirty="0" smtClean="0"/>
              <a:t>)</a:t>
            </a:r>
            <a:endParaRPr kumimoji="1" lang="ja-JP" altLang="en-US" sz="2800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581104" y="4697566"/>
            <a:ext cx="7770878" cy="707886"/>
          </a:xfrm>
          <a:prstGeom prst="rect">
            <a:avLst/>
          </a:prstGeom>
          <a:solidFill>
            <a:srgbClr val="FFF983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000" dirty="0" smtClean="0"/>
              <a:t>大学の研究は都市に関して行い、趣味は初めての街を歩くことなので、</a:t>
            </a:r>
            <a:endParaRPr kumimoji="1" lang="en-US" altLang="ja-JP" sz="2000" dirty="0" smtClean="0"/>
          </a:p>
          <a:p>
            <a:r>
              <a:rPr kumimoji="1" lang="ja-JP" altLang="en-US" sz="2000" dirty="0" smtClean="0"/>
              <a:t>今回は自分が使いたい街のキュレーションサービスを作りたいです。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52753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ハート 8"/>
          <p:cNvSpPr/>
          <p:nvPr/>
        </p:nvSpPr>
        <p:spPr>
          <a:xfrm>
            <a:off x="3529965" y="1551463"/>
            <a:ext cx="2123323" cy="1517977"/>
          </a:xfrm>
          <a:prstGeom prst="heart">
            <a:avLst/>
          </a:prstGeom>
          <a:solidFill>
            <a:schemeClr val="tx2">
              <a:lumMod val="20000"/>
              <a:lumOff val="80000"/>
              <a:alpha val="4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ja-JP" altLang="en-US" dirty="0" smtClean="0"/>
              <a:t>サービス概要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198995" y="1874229"/>
            <a:ext cx="474601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“</a:t>
            </a:r>
            <a:r>
              <a:rPr kumimoji="1" lang="ja-JP" altLang="en-US" sz="3200" dirty="0" smtClean="0"/>
              <a:t>街のキュレーションサイト</a:t>
            </a:r>
            <a:r>
              <a:rPr kumimoji="1" lang="en-US" altLang="ja-JP" sz="3200" dirty="0" smtClean="0"/>
              <a:t>”</a:t>
            </a:r>
            <a:endParaRPr kumimoji="1" lang="ja-JP" altLang="en-US" sz="3200" dirty="0"/>
          </a:p>
        </p:txBody>
      </p:sp>
      <p:sp>
        <p:nvSpPr>
          <p:cNvPr id="5" name="正方形/長方形 4"/>
          <p:cNvSpPr/>
          <p:nvPr/>
        </p:nvSpPr>
        <p:spPr>
          <a:xfrm>
            <a:off x="856202" y="2850078"/>
            <a:ext cx="3128669" cy="29585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5249054" y="2850078"/>
            <a:ext cx="3128669" cy="295850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52226" y="4290600"/>
            <a:ext cx="2936621" cy="1200328"/>
          </a:xfrm>
          <a:prstGeom prst="rect">
            <a:avLst/>
          </a:prstGeom>
          <a:solidFill>
            <a:schemeClr val="bg1">
              <a:alpha val="39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歩いた街を簡単に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1枚の投稿にまとめる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サービス</a:t>
            </a:r>
            <a:endParaRPr kumimoji="1" lang="ja-JP" altLang="en-US" sz="24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789594" y="2989484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投稿者</a:t>
            </a:r>
            <a:endParaRPr kumimoji="1" lang="ja-JP" altLang="en-US" sz="28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182446" y="2989484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検索者</a:t>
            </a:r>
            <a:endParaRPr kumimoji="1" lang="ja-JP" altLang="en-US" sz="2800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5827782" y="4290600"/>
            <a:ext cx="1971213" cy="1200328"/>
          </a:xfrm>
          <a:prstGeom prst="rect">
            <a:avLst/>
          </a:prstGeom>
          <a:solidFill>
            <a:schemeClr val="bg1">
              <a:alpha val="39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身近に広がる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素敵な街を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再発見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10182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ja-JP" altLang="en-US" dirty="0" smtClean="0"/>
              <a:t>投稿イメージ</a:t>
            </a:r>
            <a:r>
              <a:rPr lang="en-US" altLang="ja-JP" dirty="0" smtClean="0"/>
              <a:t>(</a:t>
            </a:r>
            <a:r>
              <a:rPr lang="ja-JP" altLang="en-US" dirty="0" smtClean="0"/>
              <a:t>スマホ</a:t>
            </a:r>
            <a:r>
              <a:rPr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 dirty="0"/>
          </a:p>
        </p:txBody>
      </p:sp>
      <p:grpSp>
        <p:nvGrpSpPr>
          <p:cNvPr id="36" name="図形グループ 35"/>
          <p:cNvGrpSpPr/>
          <p:nvPr/>
        </p:nvGrpSpPr>
        <p:grpSpPr>
          <a:xfrm>
            <a:off x="4691466" y="1802030"/>
            <a:ext cx="3794673" cy="4228648"/>
            <a:chOff x="457200" y="2044621"/>
            <a:chExt cx="3794673" cy="4228648"/>
          </a:xfrm>
        </p:grpSpPr>
        <p:sp>
          <p:nvSpPr>
            <p:cNvPr id="6" name="正方形/長方形 5"/>
            <p:cNvSpPr/>
            <p:nvPr/>
          </p:nvSpPr>
          <p:spPr>
            <a:xfrm>
              <a:off x="457200" y="2044621"/>
              <a:ext cx="3794673" cy="4228648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正方形/長方形 16"/>
            <p:cNvSpPr/>
            <p:nvPr/>
          </p:nvSpPr>
          <p:spPr>
            <a:xfrm>
              <a:off x="926820" y="3593573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/>
            <p:cNvSpPr/>
            <p:nvPr/>
          </p:nvSpPr>
          <p:spPr>
            <a:xfrm>
              <a:off x="2629153" y="4298607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926820" y="5078074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4" name="直線コネクタ 13"/>
            <p:cNvCxnSpPr/>
            <p:nvPr/>
          </p:nvCxnSpPr>
          <p:spPr>
            <a:xfrm>
              <a:off x="883834" y="30359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/>
            <p:cNvCxnSpPr/>
            <p:nvPr/>
          </p:nvCxnSpPr>
          <p:spPr>
            <a:xfrm>
              <a:off x="883834" y="31883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/>
            <p:nvPr/>
          </p:nvCxnSpPr>
          <p:spPr>
            <a:xfrm>
              <a:off x="883834" y="33407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図形グループ 25"/>
            <p:cNvGrpSpPr/>
            <p:nvPr/>
          </p:nvGrpSpPr>
          <p:grpSpPr>
            <a:xfrm>
              <a:off x="2629153" y="3624553"/>
              <a:ext cx="1103157" cy="348770"/>
              <a:chOff x="2722081" y="3810433"/>
              <a:chExt cx="1103157" cy="348770"/>
            </a:xfrm>
          </p:grpSpPr>
          <p:cxnSp>
            <p:nvCxnSpPr>
              <p:cNvPr id="23" name="直線コネクタ 22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コネクタ 23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コネクタ 24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図形グループ 26"/>
            <p:cNvGrpSpPr/>
            <p:nvPr/>
          </p:nvGrpSpPr>
          <p:grpSpPr>
            <a:xfrm>
              <a:off x="926820" y="4360567"/>
              <a:ext cx="1103157" cy="348770"/>
              <a:chOff x="2722081" y="3810433"/>
              <a:chExt cx="1103157" cy="348770"/>
            </a:xfrm>
          </p:grpSpPr>
          <p:cxnSp>
            <p:nvCxnSpPr>
              <p:cNvPr id="28" name="直線コネクタ 27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コネクタ 28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コネクタ 29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図形グループ 30"/>
            <p:cNvGrpSpPr/>
            <p:nvPr/>
          </p:nvGrpSpPr>
          <p:grpSpPr>
            <a:xfrm>
              <a:off x="2629153" y="5149542"/>
              <a:ext cx="1103157" cy="348770"/>
              <a:chOff x="2722081" y="3810433"/>
              <a:chExt cx="1103157" cy="348770"/>
            </a:xfrm>
          </p:grpSpPr>
          <p:cxnSp>
            <p:nvCxnSpPr>
              <p:cNvPr id="32" name="直線コネクタ 31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コネクタ 32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コネクタ 33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正方形/長方形 34"/>
            <p:cNvSpPr/>
            <p:nvPr/>
          </p:nvSpPr>
          <p:spPr>
            <a:xfrm>
              <a:off x="1487182" y="2261475"/>
              <a:ext cx="1734708" cy="41821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7" name="テキスト ボックス 36"/>
          <p:cNvSpPr txBox="1"/>
          <p:nvPr/>
        </p:nvSpPr>
        <p:spPr>
          <a:xfrm>
            <a:off x="650516" y="1817103"/>
            <a:ext cx="3438718" cy="286232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kumimoji="1" lang="ja-JP" altLang="en-US" sz="2000" dirty="0" smtClean="0"/>
              <a:t>アプリを起動</a:t>
            </a:r>
            <a:r>
              <a:rPr kumimoji="1" lang="en-US" altLang="ja-JP" sz="2000" dirty="0" smtClean="0"/>
              <a:t/>
            </a:r>
            <a:br>
              <a:rPr kumimoji="1" lang="en-US" altLang="ja-JP" sz="2000" dirty="0" smtClean="0"/>
            </a:br>
            <a:endParaRPr kumimoji="1" lang="en-US" altLang="ja-JP" sz="2000" dirty="0" smtClean="0"/>
          </a:p>
          <a:p>
            <a:pPr marL="342900" indent="-342900">
              <a:buFont typeface="+mj-lt"/>
              <a:buAutoNum type="arabicParenR"/>
            </a:pPr>
            <a:r>
              <a:rPr kumimoji="1" lang="en-US" altLang="ja-JP" sz="2000" dirty="0" smtClean="0"/>
              <a:t>Check-in,</a:t>
            </a:r>
            <a:r>
              <a:rPr kumimoji="1" lang="ja-JP" altLang="en-US" sz="2000" dirty="0" smtClean="0"/>
              <a:t> 写真</a:t>
            </a:r>
            <a:r>
              <a:rPr kumimoji="1" lang="en-US" altLang="ja-JP" sz="2000" dirty="0" smtClean="0"/>
              <a:t>, tweet</a:t>
            </a:r>
            <a:r>
              <a:rPr kumimoji="1" lang="ja-JP" altLang="en-US" sz="2000" dirty="0" smtClean="0"/>
              <a:t>の</a:t>
            </a:r>
            <a:r>
              <a:rPr kumimoji="1" lang="en-US" altLang="ja-JP" sz="2000" dirty="0" smtClean="0"/>
              <a:t/>
            </a:r>
            <a:br>
              <a:rPr kumimoji="1" lang="en-US" altLang="ja-JP" sz="2000" dirty="0" smtClean="0"/>
            </a:br>
            <a:r>
              <a:rPr kumimoji="1" lang="ja-JP" altLang="en-US" sz="2000" dirty="0" smtClean="0"/>
              <a:t>流れをコンテンツ毎に記録</a:t>
            </a:r>
            <a:r>
              <a:rPr kumimoji="1" lang="en-US" altLang="ja-JP" sz="2000" dirty="0" smtClean="0"/>
              <a:t/>
            </a:r>
            <a:br>
              <a:rPr kumimoji="1" lang="en-US" altLang="ja-JP" sz="2000" dirty="0" smtClean="0"/>
            </a:br>
            <a:endParaRPr kumimoji="1" lang="en-US" altLang="ja-JP" sz="2000" dirty="0" smtClean="0"/>
          </a:p>
          <a:p>
            <a:pPr marL="342900" indent="-342900">
              <a:buFont typeface="+mj-lt"/>
              <a:buAutoNum type="arabicParenR"/>
            </a:pPr>
            <a:r>
              <a:rPr kumimoji="1" lang="ja-JP" altLang="en-US" sz="2000" dirty="0" smtClean="0"/>
              <a:t>最後に全体の感想・気分・</a:t>
            </a:r>
            <a:r>
              <a:rPr kumimoji="1" lang="en-US" altLang="ja-JP" sz="2000" dirty="0"/>
              <a:t/>
            </a:r>
            <a:br>
              <a:rPr kumimoji="1" lang="en-US" altLang="ja-JP" sz="2000" dirty="0"/>
            </a:br>
            <a:r>
              <a:rPr kumimoji="1" lang="ja-JP" altLang="en-US" sz="2000" dirty="0" smtClean="0"/>
              <a:t>本日の一枚を選択</a:t>
            </a:r>
            <a:r>
              <a:rPr kumimoji="1" lang="en-US" altLang="ja-JP" sz="2000" dirty="0"/>
              <a:t/>
            </a:r>
            <a:br>
              <a:rPr kumimoji="1" lang="en-US" altLang="ja-JP" sz="2000" dirty="0"/>
            </a:br>
            <a:endParaRPr kumimoji="1" lang="en-US" altLang="ja-JP" sz="2000" dirty="0"/>
          </a:p>
          <a:p>
            <a:pPr marL="342900" indent="-342900">
              <a:buFont typeface="+mj-lt"/>
              <a:buAutoNum type="arabicParenR"/>
            </a:pPr>
            <a:r>
              <a:rPr kumimoji="1" lang="ja-JP" altLang="en-US" sz="2000" dirty="0" smtClean="0"/>
              <a:t>帰りの電車で記事作成</a:t>
            </a:r>
            <a:endParaRPr kumimoji="1" lang="en-US" altLang="ja-JP" sz="2000" dirty="0" smtClean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4691466" y="126893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本日の一枚</a:t>
            </a:r>
            <a:endParaRPr kumimoji="1" lang="ja-JP" altLang="en-US" dirty="0"/>
          </a:p>
        </p:txBody>
      </p:sp>
      <p:cxnSp>
        <p:nvCxnSpPr>
          <p:cNvPr id="40" name="直線コネクタ 39"/>
          <p:cNvCxnSpPr>
            <a:endCxn id="38" idx="2"/>
          </p:cNvCxnSpPr>
          <p:nvPr/>
        </p:nvCxnSpPr>
        <p:spPr>
          <a:xfrm flipH="1" flipV="1">
            <a:off x="5360880" y="1638267"/>
            <a:ext cx="1206228" cy="561250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7147311" y="126893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全体の感想</a:t>
            </a:r>
            <a:endParaRPr kumimoji="1" lang="ja-JP" altLang="en-US" dirty="0"/>
          </a:p>
        </p:txBody>
      </p:sp>
      <p:cxnSp>
        <p:nvCxnSpPr>
          <p:cNvPr id="42" name="直線コネクタ 41"/>
          <p:cNvCxnSpPr>
            <a:endCxn id="41" idx="2"/>
          </p:cNvCxnSpPr>
          <p:nvPr/>
        </p:nvCxnSpPr>
        <p:spPr>
          <a:xfrm flipV="1">
            <a:off x="7456156" y="1638267"/>
            <a:ext cx="360569" cy="1307496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正方形/長方形 46"/>
          <p:cNvSpPr/>
          <p:nvPr/>
        </p:nvSpPr>
        <p:spPr>
          <a:xfrm>
            <a:off x="4971796" y="3222082"/>
            <a:ext cx="3221600" cy="745991"/>
          </a:xfrm>
          <a:prstGeom prst="rect">
            <a:avLst/>
          </a:prstGeom>
          <a:noFill/>
          <a:ln w="28575" cmpd="sng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/>
          <p:cNvSpPr txBox="1"/>
          <p:nvPr/>
        </p:nvSpPr>
        <p:spPr>
          <a:xfrm>
            <a:off x="4089234" y="2067770"/>
            <a:ext cx="1299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dirty="0" smtClean="0"/>
              <a:t>1</a:t>
            </a:r>
            <a:r>
              <a:rPr kumimoji="1" lang="ja-JP" altLang="en-US" dirty="0" smtClean="0"/>
              <a:t>コンテンツ</a:t>
            </a:r>
            <a:endParaRPr kumimoji="1" lang="ja-JP" altLang="en-US" dirty="0"/>
          </a:p>
        </p:txBody>
      </p:sp>
      <p:cxnSp>
        <p:nvCxnSpPr>
          <p:cNvPr id="51" name="直線コネクタ 50"/>
          <p:cNvCxnSpPr>
            <a:stCxn id="47" idx="1"/>
            <a:endCxn id="50" idx="2"/>
          </p:cNvCxnSpPr>
          <p:nvPr/>
        </p:nvCxnSpPr>
        <p:spPr>
          <a:xfrm flipH="1" flipV="1">
            <a:off x="4738980" y="2437102"/>
            <a:ext cx="232816" cy="1157976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テキスト ボックス 58"/>
          <p:cNvSpPr txBox="1"/>
          <p:nvPr/>
        </p:nvSpPr>
        <p:spPr>
          <a:xfrm>
            <a:off x="2333562" y="5255721"/>
            <a:ext cx="2091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気分を選ぶと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全体のテイスト変化</a:t>
            </a:r>
            <a:endParaRPr kumimoji="1" lang="ja-JP" altLang="en-US" dirty="0"/>
          </a:p>
        </p:txBody>
      </p:sp>
      <p:cxnSp>
        <p:nvCxnSpPr>
          <p:cNvPr id="60" name="直線コネクタ 59"/>
          <p:cNvCxnSpPr>
            <a:endCxn id="59" idx="3"/>
          </p:cNvCxnSpPr>
          <p:nvPr/>
        </p:nvCxnSpPr>
        <p:spPr>
          <a:xfrm flipH="1" flipV="1">
            <a:off x="4425300" y="5578887"/>
            <a:ext cx="735786" cy="233002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テキスト ボックス 64"/>
          <p:cNvSpPr txBox="1"/>
          <p:nvPr/>
        </p:nvSpPr>
        <p:spPr>
          <a:xfrm>
            <a:off x="6889556" y="553272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地図配置</a:t>
            </a:r>
            <a:endParaRPr kumimoji="1" lang="ja-JP" altLang="en-US" dirty="0"/>
          </a:p>
        </p:txBody>
      </p:sp>
      <p:sp>
        <p:nvSpPr>
          <p:cNvPr id="67" name="正方形/長方形 66"/>
          <p:cNvSpPr/>
          <p:nvPr/>
        </p:nvSpPr>
        <p:spPr>
          <a:xfrm>
            <a:off x="6863419" y="5532720"/>
            <a:ext cx="1103157" cy="369332"/>
          </a:xfrm>
          <a:prstGeom prst="rect">
            <a:avLst/>
          </a:prstGeom>
          <a:noFill/>
          <a:ln w="38100" cmpd="sng">
            <a:solidFill>
              <a:srgbClr val="E67C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6578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472892" cy="1371600"/>
          </a:xfrm>
        </p:spPr>
        <p:txBody>
          <a:bodyPr/>
          <a:lstStyle/>
          <a:p>
            <a:r>
              <a:rPr kumimoji="1" lang="ja-JP" altLang="en-US" dirty="0" smtClean="0"/>
              <a:t>検索利用イメージ</a:t>
            </a:r>
            <a:r>
              <a:rPr kumimoji="1" lang="en-US" altLang="ja-JP" dirty="0" smtClean="0"/>
              <a:t>①</a:t>
            </a:r>
            <a:r>
              <a:rPr kumimoji="1" lang="ja-JP" altLang="en-US" dirty="0" smtClean="0"/>
              <a:t>　地域ざっくり選択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/>
          <a:srcRect l="2428" t="7452" r="8411"/>
          <a:stretch/>
        </p:blipFill>
        <p:spPr>
          <a:xfrm>
            <a:off x="703477" y="1765808"/>
            <a:ext cx="7534846" cy="3462565"/>
          </a:xfrm>
          <a:prstGeom prst="rect">
            <a:avLst/>
          </a:prstGeom>
        </p:spPr>
      </p:pic>
      <p:sp>
        <p:nvSpPr>
          <p:cNvPr id="7" name="正方形/長方形 6"/>
          <p:cNvSpPr/>
          <p:nvPr/>
        </p:nvSpPr>
        <p:spPr>
          <a:xfrm>
            <a:off x="2400712" y="2819098"/>
            <a:ext cx="5529380" cy="1874236"/>
          </a:xfrm>
          <a:prstGeom prst="rect">
            <a:avLst/>
          </a:prstGeom>
          <a:noFill/>
          <a:ln w="38100" cmpd="sng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/>
          <p:cNvSpPr/>
          <p:nvPr/>
        </p:nvSpPr>
        <p:spPr>
          <a:xfrm>
            <a:off x="2447176" y="3206338"/>
            <a:ext cx="1299627" cy="557624"/>
          </a:xfrm>
          <a:prstGeom prst="ellipse">
            <a:avLst/>
          </a:prstGeom>
          <a:solidFill>
            <a:schemeClr val="tx2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703477" y="5331126"/>
            <a:ext cx="47884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charset="2"/>
              <a:buChar char="l"/>
            </a:pPr>
            <a:r>
              <a:rPr kumimoji="1" lang="ja-JP" altLang="en-US" sz="2400" dirty="0" smtClean="0"/>
              <a:t>今回は渋谷・代々木エリアを選択</a:t>
            </a:r>
            <a:endParaRPr kumimoji="1" lang="en-US" altLang="ja-JP" sz="2400" dirty="0" smtClean="0"/>
          </a:p>
          <a:p>
            <a:pPr marL="342900" indent="-342900">
              <a:buFont typeface="Wingdings" charset="2"/>
              <a:buChar char="l"/>
            </a:pPr>
            <a:r>
              <a:rPr kumimoji="1" lang="ja-JP" altLang="en-US" sz="2400" dirty="0" smtClean="0"/>
              <a:t>気分はのんびり・時間は</a:t>
            </a:r>
            <a:r>
              <a:rPr kumimoji="1" lang="en-US" altLang="ja-JP" sz="2400" dirty="0" smtClean="0"/>
              <a:t>2~3</a:t>
            </a:r>
            <a:r>
              <a:rPr kumimoji="1" lang="ja-JP" altLang="en-US" sz="2400" dirty="0" smtClean="0"/>
              <a:t>時間</a:t>
            </a:r>
            <a:endParaRPr kumimoji="1" lang="ja-JP" altLang="en-US" sz="24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7438104" y="5700458"/>
            <a:ext cx="800219" cy="46166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検索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96723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528096" cy="1371600"/>
          </a:xfrm>
        </p:spPr>
        <p:txBody>
          <a:bodyPr/>
          <a:lstStyle/>
          <a:p>
            <a:r>
              <a:rPr kumimoji="1" lang="ja-JP" altLang="en-US" dirty="0" smtClean="0"/>
              <a:t>検索利用イメージ</a:t>
            </a:r>
            <a:r>
              <a:rPr lang="en-US" altLang="ja-JP" dirty="0" smtClean="0"/>
              <a:t>②</a:t>
            </a:r>
            <a:r>
              <a:rPr kumimoji="1" lang="ja-JP" altLang="en-US" dirty="0" smtClean="0"/>
              <a:t>　街紹介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146" y="1617258"/>
            <a:ext cx="6265660" cy="3401358"/>
          </a:xfrm>
          <a:prstGeom prst="rect">
            <a:avLst/>
          </a:prstGeom>
        </p:spPr>
      </p:pic>
      <p:sp>
        <p:nvSpPr>
          <p:cNvPr id="10" name="テキスト ボックス 9"/>
          <p:cNvSpPr txBox="1"/>
          <p:nvPr/>
        </p:nvSpPr>
        <p:spPr>
          <a:xfrm>
            <a:off x="4152629" y="5073004"/>
            <a:ext cx="3303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Antenna</a:t>
            </a:r>
            <a:r>
              <a:rPr kumimoji="1" lang="ja-JP" altLang="en-US" dirty="0" smtClean="0"/>
              <a:t>で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ぶらり街歩き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と検索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3252579" y="1601768"/>
            <a:ext cx="2137407" cy="1200328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 smtClean="0"/>
              <a:t>代々木上原</a:t>
            </a:r>
            <a:endParaRPr kumimoji="1" lang="en-US" altLang="ja-JP" sz="2400" dirty="0" smtClean="0"/>
          </a:p>
          <a:p>
            <a:pPr algn="ctr"/>
            <a:r>
              <a:rPr kumimoji="1" lang="ja-JP" altLang="en-US" sz="2400" dirty="0" smtClean="0"/>
              <a:t>ほのぼの</a:t>
            </a:r>
            <a:endParaRPr kumimoji="1" lang="en-US" altLang="ja-JP" sz="2400" dirty="0" smtClean="0"/>
          </a:p>
          <a:p>
            <a:pPr algn="ctr"/>
            <a:r>
              <a:rPr kumimoji="1" lang="en-US" altLang="ja-JP" sz="2400" dirty="0" smtClean="0"/>
              <a:t>3</a:t>
            </a:r>
            <a:r>
              <a:rPr kumimoji="1" lang="ja-JP" altLang="en-US" sz="2400" dirty="0" smtClean="0"/>
              <a:t>時間コース</a:t>
            </a:r>
            <a:endParaRPr kumimoji="1" lang="ja-JP" altLang="en-US" sz="24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88792" y="5547374"/>
            <a:ext cx="7127673" cy="707886"/>
          </a:xfrm>
          <a:prstGeom prst="rect">
            <a:avLst/>
          </a:prstGeom>
          <a:solidFill>
            <a:srgbClr val="FFF983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000" dirty="0" smtClean="0"/>
              <a:t>紹介コンセプトは、</a:t>
            </a:r>
            <a:endParaRPr kumimoji="1" lang="en-US" altLang="ja-JP" sz="2000" dirty="0" smtClean="0"/>
          </a:p>
          <a:p>
            <a:r>
              <a:rPr kumimoji="1" lang="en-US" altLang="ja-JP" sz="2000" dirty="0" smtClean="0"/>
              <a:t>『</a:t>
            </a:r>
            <a:r>
              <a:rPr kumimoji="1" lang="ja-JP" altLang="en-US" sz="2000" dirty="0" smtClean="0"/>
              <a:t>親友に自分の好きな街を気に入ってもらうための最高のコース</a:t>
            </a:r>
            <a:r>
              <a:rPr kumimoji="1" lang="en-US" altLang="ja-JP" sz="2000" dirty="0" smtClean="0"/>
              <a:t>』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29895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528096" cy="1371600"/>
          </a:xfrm>
        </p:spPr>
        <p:txBody>
          <a:bodyPr/>
          <a:lstStyle/>
          <a:p>
            <a:r>
              <a:rPr kumimoji="1" lang="ja-JP" altLang="en-US" dirty="0" smtClean="0"/>
              <a:t>検索利用イメージ</a:t>
            </a:r>
            <a:r>
              <a:rPr lang="en-US" altLang="ja-JP" dirty="0" smtClean="0"/>
              <a:t>③</a:t>
            </a:r>
            <a:r>
              <a:rPr kumimoji="1" lang="ja-JP" altLang="en-US" dirty="0" smtClean="0"/>
              <a:t>　プラン紹介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948293" y="1617257"/>
            <a:ext cx="4560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代々木上原ほのぼの</a:t>
            </a:r>
            <a:r>
              <a:rPr kumimoji="1" lang="en-US" altLang="ja-JP" sz="2400" dirty="0" smtClean="0"/>
              <a:t>3</a:t>
            </a:r>
            <a:r>
              <a:rPr kumimoji="1" lang="ja-JP" altLang="en-US" sz="2400" dirty="0" smtClean="0"/>
              <a:t>時間コース</a:t>
            </a:r>
            <a:endParaRPr kumimoji="1" lang="ja-JP" altLang="en-US" sz="24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" y="2415911"/>
            <a:ext cx="3978973" cy="337331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5049238" y="2510516"/>
            <a:ext cx="33009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夜に美味しいコーヒーを一杯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素敵な音楽とともに</a:t>
            </a:r>
            <a:r>
              <a:rPr kumimoji="1" lang="en-US" altLang="ja-JP" dirty="0"/>
              <a:t/>
            </a:r>
            <a:br>
              <a:rPr kumimoji="1" lang="en-US" altLang="ja-JP" dirty="0"/>
            </a:br>
            <a:endParaRPr kumimoji="1" lang="en-US" altLang="ja-JP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昔ながらの銭湯でのんびり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マナーはしっかり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endParaRPr kumimoji="1" lang="en-US" altLang="ja-JP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駅前の立ち飲みバーで一杯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至福の赤ワイン</a:t>
            </a:r>
            <a:endParaRPr kumimoji="1" lang="en-US" altLang="ja-JP" dirty="0" smtClean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102889" y="5419889"/>
            <a:ext cx="3247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各人が自分の好きな街を紹介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88375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528096" cy="1371600"/>
          </a:xfrm>
        </p:spPr>
        <p:txBody>
          <a:bodyPr/>
          <a:lstStyle/>
          <a:p>
            <a:r>
              <a:rPr kumimoji="1" lang="ja-JP" altLang="en-US" dirty="0" smtClean="0"/>
              <a:t>検索利用イメージ</a:t>
            </a:r>
            <a:r>
              <a:rPr lang="en-US" altLang="ja-JP" dirty="0" smtClean="0"/>
              <a:t>④</a:t>
            </a:r>
            <a:r>
              <a:rPr kumimoji="1" lang="ja-JP" altLang="en-US" dirty="0" smtClean="0"/>
              <a:t>　プラン紹介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948293" y="1617257"/>
            <a:ext cx="4560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代々木上原ほのぼの</a:t>
            </a:r>
            <a:r>
              <a:rPr kumimoji="1" lang="en-US" altLang="ja-JP" sz="2400" dirty="0" smtClean="0"/>
              <a:t>3</a:t>
            </a:r>
            <a:r>
              <a:rPr kumimoji="1" lang="ja-JP" altLang="en-US" sz="2400" dirty="0" smtClean="0"/>
              <a:t>時間コース</a:t>
            </a:r>
            <a:endParaRPr kumimoji="1" lang="ja-JP" altLang="en-US" sz="24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" y="2415911"/>
            <a:ext cx="3978973" cy="337331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5049238" y="2510516"/>
            <a:ext cx="33009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夜に美味しいコーヒーを一杯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素敵な音楽とともに</a:t>
            </a:r>
            <a:r>
              <a:rPr kumimoji="1" lang="en-US" altLang="ja-JP" dirty="0"/>
              <a:t/>
            </a:r>
            <a:br>
              <a:rPr kumimoji="1" lang="en-US" altLang="ja-JP" dirty="0"/>
            </a:br>
            <a:endParaRPr kumimoji="1" lang="en-US" altLang="ja-JP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昔ながらの銭湯でのんびり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マナーはしっかり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endParaRPr kumimoji="1" lang="en-US" altLang="ja-JP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駅前の立ち飲みバーで一杯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至福の赤ワイン</a:t>
            </a:r>
            <a:endParaRPr kumimoji="1" lang="en-US" altLang="ja-JP" dirty="0" smtClean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5102889" y="5419889"/>
            <a:ext cx="3247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各人が自分の好きな街を紹介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71810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209589" cy="1371600"/>
          </a:xfrm>
        </p:spPr>
        <p:txBody>
          <a:bodyPr/>
          <a:lstStyle/>
          <a:p>
            <a:r>
              <a:rPr kumimoji="1" lang="ja-JP" altLang="en-US" dirty="0" smtClean="0"/>
              <a:t>検索利用イメージ</a:t>
            </a:r>
            <a:r>
              <a:rPr lang="en-US" altLang="ja-JP" dirty="0" smtClean="0"/>
              <a:t>⑤</a:t>
            </a:r>
            <a:r>
              <a:rPr kumimoji="1" lang="ja-JP" altLang="en-US" dirty="0" smtClean="0"/>
              <a:t>　プランレコメンド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910" y="1894295"/>
            <a:ext cx="4081209" cy="3832961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5715242" y="2137559"/>
            <a:ext cx="2185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sz="2000" dirty="0" smtClean="0"/>
              <a:t>通勤</a:t>
            </a:r>
            <a:r>
              <a:rPr kumimoji="1" lang="en-US" altLang="ja-JP" sz="2000" dirty="0" smtClean="0"/>
              <a:t>(</a:t>
            </a:r>
            <a:r>
              <a:rPr kumimoji="1" lang="ja-JP" altLang="en-US" sz="2000" dirty="0" smtClean="0"/>
              <a:t>通学</a:t>
            </a:r>
            <a:r>
              <a:rPr kumimoji="1" lang="en-US" altLang="ja-JP" sz="2000" dirty="0" smtClean="0"/>
              <a:t>)</a:t>
            </a:r>
            <a:r>
              <a:rPr kumimoji="1" lang="ja-JP" altLang="en-US" sz="2000" dirty="0" smtClean="0"/>
              <a:t>経路</a:t>
            </a:r>
            <a:endParaRPr kumimoji="1" lang="en-US" altLang="ja-JP" sz="2000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sz="2000" dirty="0" smtClean="0"/>
              <a:t>空いた時間</a:t>
            </a:r>
            <a:endParaRPr kumimoji="1" lang="ja-JP" altLang="en-US" sz="2000" dirty="0"/>
          </a:p>
        </p:txBody>
      </p:sp>
      <p:sp>
        <p:nvSpPr>
          <p:cNvPr id="10" name="下矢印 9"/>
          <p:cNvSpPr/>
          <p:nvPr/>
        </p:nvSpPr>
        <p:spPr>
          <a:xfrm>
            <a:off x="6515168" y="2953875"/>
            <a:ext cx="557585" cy="91388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795881" y="4027285"/>
            <a:ext cx="1996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おすすめの街紹介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715242" y="4460984"/>
            <a:ext cx="22108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笹塚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時間ぶらり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荻窪</a:t>
            </a:r>
            <a:r>
              <a:rPr kumimoji="1" lang="en-US" altLang="ja-JP" dirty="0" smtClean="0"/>
              <a:t>3</a:t>
            </a:r>
            <a:r>
              <a:rPr kumimoji="1" lang="ja-JP" altLang="en-US" dirty="0" smtClean="0"/>
              <a:t>時間満喫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井荻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時間商店街</a:t>
            </a:r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7218218" y="3026690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練馬</a:t>
            </a:r>
            <a:r>
              <a:rPr kumimoji="1" lang="en-US" altLang="ja-JP" dirty="0" smtClean="0"/>
              <a:t>-</a:t>
            </a:r>
            <a:r>
              <a:rPr kumimoji="1" lang="ja-JP" altLang="en-US" dirty="0" smtClean="0"/>
              <a:t>表参道</a:t>
            </a:r>
            <a:endParaRPr kumimoji="1" lang="en-US" altLang="ja-JP" dirty="0" smtClean="0"/>
          </a:p>
          <a:p>
            <a:r>
              <a:rPr kumimoji="1" lang="en-US" altLang="ja-JP" dirty="0" smtClean="0"/>
              <a:t>2~3</a:t>
            </a:r>
            <a:r>
              <a:rPr kumimoji="1" lang="ja-JP" altLang="en-US" dirty="0" smtClean="0"/>
              <a:t>時間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626571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エッセンシャル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エッセンシャル.thmx</Template>
  <TotalTime>4664</TotalTime>
  <Words>432</Words>
  <Application>Microsoft Macintosh PowerPoint</Application>
  <PresentationFormat>画面に合わせる (4:3)</PresentationFormat>
  <Paragraphs>113</Paragraphs>
  <Slides>13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4" baseType="lpstr">
      <vt:lpstr>エッセンシャル</vt:lpstr>
      <vt:lpstr>『CITY gift』 ~cIty BOYS&amp;GIRLSへの贈り物~ (街のキュレーションサービス)</vt:lpstr>
      <vt:lpstr>自己紹介</vt:lpstr>
      <vt:lpstr>サービス概要</vt:lpstr>
      <vt:lpstr>投稿イメージ(スマホ)</vt:lpstr>
      <vt:lpstr>検索利用イメージ①　地域ざっくり選択</vt:lpstr>
      <vt:lpstr>検索利用イメージ②　街紹介</vt:lpstr>
      <vt:lpstr>検索利用イメージ③　プラン紹介</vt:lpstr>
      <vt:lpstr>検索利用イメージ④　プラン紹介</vt:lpstr>
      <vt:lpstr>検索利用イメージ⑤　プランレコメンド</vt:lpstr>
      <vt:lpstr>サービス概要</vt:lpstr>
      <vt:lpstr>競合サービス</vt:lpstr>
      <vt:lpstr>ビジネスモデル</vt:lpstr>
      <vt:lpstr>サービスの広がり</vt:lpstr>
    </vt:vector>
  </TitlesOfParts>
  <Company>慶應義塾大学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中村優太の キャリアプラン</dc:title>
  <dc:creator>yuta nakamura</dc:creator>
  <cp:lastModifiedBy>yuta nakamura</cp:lastModifiedBy>
  <cp:revision>28</cp:revision>
  <dcterms:created xsi:type="dcterms:W3CDTF">2016-07-08T12:33:07Z</dcterms:created>
  <dcterms:modified xsi:type="dcterms:W3CDTF">2016-10-29T14:53:26Z</dcterms:modified>
</cp:coreProperties>
</file>

<file path=docProps/thumbnail.jpeg>
</file>